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handoutMasterIdLst>
    <p:handoutMasterId r:id="rId6"/>
  </p:handoutMasterIdLst>
  <p:sldIdLst>
    <p:sldId id="256" r:id="rId3"/>
    <p:sldId id="258" r:id="rId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189"/>
    <a:srgbClr val="035271"/>
    <a:srgbClr val="18181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24" autoAdjust="0"/>
    <p:restoredTop sz="87515" autoAdjust="0"/>
  </p:normalViewPr>
  <p:slideViewPr>
    <p:cSldViewPr snapToGrid="0">
      <p:cViewPr varScale="1">
        <p:scale>
          <a:sx n="107" d="100"/>
          <a:sy n="107" d="100"/>
        </p:scale>
        <p:origin x="90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8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E32D-B459-4FCD-A181-7B9DD7544CF3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73A20-9AF3-408A-B763-3516614D8D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9482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1D702-5316-4D04-A7D5-A712DA8B89FC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10CC2-D652-4B7D-8D2B-03B2270665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66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0CC2-D652-4B7D-8D2B-03B22706656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43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0223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75825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5263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8926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8430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07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51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089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2544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2162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85387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0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6451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065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405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597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247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402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21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43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449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55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 userDrawn="1"/>
        </p:nvSpPr>
        <p:spPr bwMode="auto">
          <a:xfrm>
            <a:off x="0" y="6237288"/>
            <a:ext cx="6096000" cy="620712"/>
          </a:xfrm>
          <a:prstGeom prst="rtTriangle">
            <a:avLst/>
          </a:prstGeom>
          <a:gradFill rotWithShape="1">
            <a:gsLst>
              <a:gs pos="0">
                <a:srgbClr val="0FD35A">
                  <a:gamma/>
                  <a:shade val="46275"/>
                  <a:invGamma/>
                </a:srgbClr>
              </a:gs>
              <a:gs pos="100000">
                <a:srgbClr val="0FD35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  <p:sp>
        <p:nvSpPr>
          <p:cNvPr id="11267" name="AutoShape 3"/>
          <p:cNvSpPr>
            <a:spLocks noChangeArrowheads="1"/>
          </p:cNvSpPr>
          <p:nvPr userDrawn="1"/>
        </p:nvSpPr>
        <p:spPr bwMode="auto">
          <a:xfrm>
            <a:off x="0" y="6237288"/>
            <a:ext cx="3790951" cy="620712"/>
          </a:xfrm>
          <a:prstGeom prst="rtTriangle">
            <a:avLst/>
          </a:prstGeom>
          <a:gradFill rotWithShape="1">
            <a:gsLst>
              <a:gs pos="0">
                <a:srgbClr val="3D8D93"/>
              </a:gs>
              <a:gs pos="100000">
                <a:srgbClr val="3D8D9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40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D8A5-A46E-47C9-A9E9-9AE7B8E043ED}" type="datetimeFigureOut">
              <a:rPr lang="ko-KR" altLang="en-US" smtClean="0"/>
              <a:t>2023-12-01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08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33362" y="37026"/>
            <a:ext cx="8611873" cy="10772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200" dirty="0"/>
              <a:t>Age/Sex, Diagnosis</a:t>
            </a:r>
            <a:endParaRPr lang="ko-KR" altLang="en-US" sz="3200" dirty="0"/>
          </a:p>
          <a:p>
            <a:endParaRPr lang="ko-KR" altLang="en-US" sz="3200" dirty="0"/>
          </a:p>
        </p:txBody>
      </p:sp>
      <p:pic>
        <p:nvPicPr>
          <p:cNvPr id="9" name="그림 8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58A1098B-46FC-BE45-4E91-F261D79081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200" y="86706"/>
            <a:ext cx="3266934" cy="870074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63A94896-51CE-773A-A3DB-81CCCDDA5434}"/>
              </a:ext>
            </a:extLst>
          </p:cNvPr>
          <p:cNvSpPr/>
          <p:nvPr/>
        </p:nvSpPr>
        <p:spPr>
          <a:xfrm>
            <a:off x="334963" y="5229225"/>
            <a:ext cx="11522075" cy="1331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94197CF-089A-CFFB-740A-3FC4F3B1B0A9}"/>
              </a:ext>
            </a:extLst>
          </p:cNvPr>
          <p:cNvSpPr/>
          <p:nvPr/>
        </p:nvSpPr>
        <p:spPr>
          <a:xfrm>
            <a:off x="334963" y="1122746"/>
            <a:ext cx="11522075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560081-C558-A6D1-BBF2-F8BEFE2EC031}"/>
              </a:ext>
            </a:extLst>
          </p:cNvPr>
          <p:cNvSpPr txBox="1"/>
          <p:nvPr/>
        </p:nvSpPr>
        <p:spPr>
          <a:xfrm>
            <a:off x="4289012" y="4035640"/>
            <a:ext cx="79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A</a:t>
            </a: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F370C9-D321-2828-FDE9-A67D35A0202E}"/>
              </a:ext>
            </a:extLst>
          </p:cNvPr>
          <p:cNvSpPr txBox="1"/>
          <p:nvPr/>
        </p:nvSpPr>
        <p:spPr>
          <a:xfrm>
            <a:off x="6969406" y="4035640"/>
            <a:ext cx="79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B</a:t>
            </a: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8B25E97B-7895-E0E3-1B47-FC2886A5B1E5}"/>
              </a:ext>
            </a:extLst>
          </p:cNvPr>
          <p:cNvGrpSpPr/>
          <p:nvPr/>
        </p:nvGrpSpPr>
        <p:grpSpPr>
          <a:xfrm>
            <a:off x="2106336" y="1343301"/>
            <a:ext cx="2512941" cy="1673476"/>
            <a:chOff x="391836" y="1237891"/>
            <a:chExt cx="2512941" cy="1673476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E4B3E1D2-D33D-F757-54CE-5843D857E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1836" y="1237891"/>
              <a:ext cx="2512941" cy="167347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5BA178-26A1-CD13-A857-2488AE12AD86}"/>
                </a:ext>
              </a:extLst>
            </p:cNvPr>
            <p:cNvSpPr txBox="1"/>
            <p:nvPr/>
          </p:nvSpPr>
          <p:spPr>
            <a:xfrm>
              <a:off x="391836" y="2542035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A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34FF08E-1F99-91CF-BB99-CB936BD2F311}"/>
              </a:ext>
            </a:extLst>
          </p:cNvPr>
          <p:cNvGrpSpPr/>
          <p:nvPr/>
        </p:nvGrpSpPr>
        <p:grpSpPr>
          <a:xfrm>
            <a:off x="4754115" y="1343302"/>
            <a:ext cx="2706353" cy="1675138"/>
            <a:chOff x="3039615" y="1237892"/>
            <a:chExt cx="2706353" cy="1675138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815DBA46-2FA1-6560-494D-BD4F4029B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39615" y="1237892"/>
              <a:ext cx="2706353" cy="167347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4012A0-34CE-8101-E265-F9DB7770EADB}"/>
                </a:ext>
              </a:extLst>
            </p:cNvPr>
            <p:cNvSpPr txBox="1"/>
            <p:nvPr/>
          </p:nvSpPr>
          <p:spPr>
            <a:xfrm>
              <a:off x="3045260" y="2543698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B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62A7C5-9BB7-FFA5-D6B9-CCA077EA2A88}"/>
              </a:ext>
            </a:extLst>
          </p:cNvPr>
          <p:cNvGrpSpPr/>
          <p:nvPr/>
        </p:nvGrpSpPr>
        <p:grpSpPr>
          <a:xfrm>
            <a:off x="7579655" y="1343301"/>
            <a:ext cx="2631922" cy="1673476"/>
            <a:chOff x="5865155" y="1237891"/>
            <a:chExt cx="2631922" cy="1673476"/>
          </a:xfrm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AEB1F198-4913-10AC-CCA4-ADD2037DD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5155" y="1237891"/>
              <a:ext cx="2631922" cy="167347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CBB7A89-1147-7672-7B66-8D561138E2A0}"/>
                </a:ext>
              </a:extLst>
            </p:cNvPr>
            <p:cNvSpPr txBox="1"/>
            <p:nvPr/>
          </p:nvSpPr>
          <p:spPr>
            <a:xfrm>
              <a:off x="5865155" y="2542035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C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F76F488-35DA-526B-8DEC-E3018278D84E}"/>
              </a:ext>
            </a:extLst>
          </p:cNvPr>
          <p:cNvGrpSpPr/>
          <p:nvPr/>
        </p:nvGrpSpPr>
        <p:grpSpPr>
          <a:xfrm>
            <a:off x="2098220" y="3093655"/>
            <a:ext cx="2521057" cy="1678928"/>
            <a:chOff x="383720" y="3125405"/>
            <a:chExt cx="2521057" cy="1678928"/>
          </a:xfrm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6C625C5D-DFD8-A8A9-D7C6-38BFEF501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1836" y="3125405"/>
              <a:ext cx="2512941" cy="167892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07F2323-EB84-3B23-ED66-94447D44254D}"/>
                </a:ext>
              </a:extLst>
            </p:cNvPr>
            <p:cNvSpPr txBox="1"/>
            <p:nvPr/>
          </p:nvSpPr>
          <p:spPr>
            <a:xfrm>
              <a:off x="383720" y="4429549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D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9F96218-9DAC-4DEE-8B24-A88C8FE124DE}"/>
              </a:ext>
            </a:extLst>
          </p:cNvPr>
          <p:cNvGrpSpPr/>
          <p:nvPr/>
        </p:nvGrpSpPr>
        <p:grpSpPr>
          <a:xfrm>
            <a:off x="4739698" y="3093655"/>
            <a:ext cx="2713571" cy="1673476"/>
            <a:chOff x="3025198" y="3125405"/>
            <a:chExt cx="2713571" cy="1673476"/>
          </a:xfrm>
        </p:grpSpPr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D8E26B6A-0CDA-47F4-2070-B0BEFFFFF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39615" y="3125405"/>
              <a:ext cx="2699154" cy="1673476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0376C49-D3F7-9F58-5798-49392670494C}"/>
                </a:ext>
              </a:extLst>
            </p:cNvPr>
            <p:cNvSpPr txBox="1"/>
            <p:nvPr/>
          </p:nvSpPr>
          <p:spPr>
            <a:xfrm>
              <a:off x="3025198" y="4429549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E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7B04372-F03B-971B-6A48-745B9F07ABED}"/>
              </a:ext>
            </a:extLst>
          </p:cNvPr>
          <p:cNvGrpSpPr/>
          <p:nvPr/>
        </p:nvGrpSpPr>
        <p:grpSpPr>
          <a:xfrm>
            <a:off x="7579655" y="3094399"/>
            <a:ext cx="2607050" cy="1686662"/>
            <a:chOff x="5865155" y="3126149"/>
            <a:chExt cx="2607050" cy="1686662"/>
          </a:xfrm>
        </p:grpSpPr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A65214CC-7F28-65AA-F917-0AE1C9522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65155" y="3126149"/>
              <a:ext cx="2607050" cy="167273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B61128C-57A9-BCCB-F573-C394BA2E10F2}"/>
                </a:ext>
              </a:extLst>
            </p:cNvPr>
            <p:cNvSpPr txBox="1"/>
            <p:nvPr/>
          </p:nvSpPr>
          <p:spPr>
            <a:xfrm>
              <a:off x="5875292" y="4443479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F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6FADCE9-8593-A005-5A61-8B4A63DE70A1}"/>
              </a:ext>
            </a:extLst>
          </p:cNvPr>
          <p:cNvCxnSpPr/>
          <p:nvPr/>
        </p:nvCxnSpPr>
        <p:spPr>
          <a:xfrm>
            <a:off x="5737681" y="1773881"/>
            <a:ext cx="247135" cy="284206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B448048-8C9B-34FC-1F5C-8A0F9E0B86D3}"/>
              </a:ext>
            </a:extLst>
          </p:cNvPr>
          <p:cNvSpPr txBox="1"/>
          <p:nvPr/>
        </p:nvSpPr>
        <p:spPr>
          <a:xfrm>
            <a:off x="334963" y="5237699"/>
            <a:ext cx="11522074" cy="132343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txBody>
          <a:bodyPr wrap="square" rtlCol="0">
            <a:norm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A-C. Doppler ultrasound images 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of left renal vein (LRV) in supine position. A,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Grey scale ultrasound image shows markedly dilated 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LRV caused by its compression between aorta and superior mesenteric artery. B, Color Doppler ultrasound shows bright flow signals (arrows) in the narrowed </a:t>
            </a:r>
            <a:r>
              <a:rPr lang="en-US" altLang="ko-KR" sz="1600" dirty="0" err="1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aoromesenteric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portion of LRV. C, Peak flow velocity at the narrowed LRV was 303cm/sec.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D-F. Doppler ultrasound images of LRV in right lateral decubitus position show markedly relieved compression. Peak flow velocity at aortomesenteric portion of LRV is 127cm/sec.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62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077C1486-8697-42AD-87CF-9E27A1AAD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93" y="84093"/>
            <a:ext cx="3266934" cy="870074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92BE486-347E-5C73-E9D0-E60C130E9A0C}"/>
              </a:ext>
            </a:extLst>
          </p:cNvPr>
          <p:cNvSpPr/>
          <p:nvPr/>
        </p:nvSpPr>
        <p:spPr>
          <a:xfrm>
            <a:off x="4343400" y="1122747"/>
            <a:ext cx="7513638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A1A9F4D-BDAF-74EE-F108-0BF966B7F27A}"/>
              </a:ext>
            </a:extLst>
          </p:cNvPr>
          <p:cNvSpPr/>
          <p:nvPr/>
        </p:nvSpPr>
        <p:spPr>
          <a:xfrm>
            <a:off x="334963" y="1122746"/>
            <a:ext cx="3805237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FBF3673-191A-55D8-9174-A7E6DFB2D701}"/>
              </a:ext>
            </a:extLst>
          </p:cNvPr>
          <p:cNvSpPr/>
          <p:nvPr/>
        </p:nvSpPr>
        <p:spPr>
          <a:xfrm>
            <a:off x="334963" y="5229224"/>
            <a:ext cx="5552693" cy="1331913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0765F35-FD6C-A141-709A-A1002C509883}"/>
              </a:ext>
            </a:extLst>
          </p:cNvPr>
          <p:cNvSpPr/>
          <p:nvPr/>
        </p:nvSpPr>
        <p:spPr>
          <a:xfrm>
            <a:off x="6096001" y="5229224"/>
            <a:ext cx="5761038" cy="1331914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416A8-EE0D-56A7-C1EF-DBDCBBB18B37}"/>
              </a:ext>
            </a:extLst>
          </p:cNvPr>
          <p:cNvSpPr txBox="1"/>
          <p:nvPr/>
        </p:nvSpPr>
        <p:spPr>
          <a:xfrm>
            <a:off x="334963" y="5262101"/>
            <a:ext cx="4109014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altLang="ko-KR" i="1" dirty="0">
                <a:solidFill>
                  <a:prstClr val="black"/>
                </a:solidFill>
                <a:latin typeface="Calibri" panose="020F0502020204030204" pitchFamily="34" charset="0"/>
              </a:rPr>
              <a:t>Radiology 1996;198:93-97</a:t>
            </a:r>
            <a:endParaRPr kumimoji="0" lang="en-US" altLang="ko-KR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altLang="ko-KR" i="1" dirty="0">
                <a:solidFill>
                  <a:prstClr val="black"/>
                </a:solidFill>
                <a:latin typeface="Calibri" panose="020F0502020204030204" pitchFamily="34" charset="0"/>
              </a:rPr>
              <a:t>https://doi.org/10.3348/kjr.2019.0084</a:t>
            </a:r>
            <a:endParaRPr kumimoji="0" lang="ko-KR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490F45-0D02-FACB-376D-B0F7C8CA9BE9}"/>
              </a:ext>
            </a:extLst>
          </p:cNvPr>
          <p:cNvSpPr txBox="1"/>
          <p:nvPr/>
        </p:nvSpPr>
        <p:spPr>
          <a:xfrm>
            <a:off x="6146801" y="5244023"/>
            <a:ext cx="3606422" cy="83099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Seung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Hyup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KIM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K-Radiology Clinic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16DDD01-BD39-5BEB-CB3F-53E3D5822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42" y="1222255"/>
            <a:ext cx="2918634" cy="180474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62709360-A0A5-02EC-9D7B-24D216FC7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342" y="3113806"/>
            <a:ext cx="2910870" cy="18047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0C7D54D-B934-88EE-2ED9-2656CBFB0207}"/>
              </a:ext>
            </a:extLst>
          </p:cNvPr>
          <p:cNvSpPr txBox="1"/>
          <p:nvPr/>
        </p:nvSpPr>
        <p:spPr>
          <a:xfrm>
            <a:off x="4343400" y="1198946"/>
            <a:ext cx="7513638" cy="230832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The best modality to measure flow velocity of LRV for diagnosis of nutcracker syndrome is Doppler ultrasound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altLang="ko-KR" sz="24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Doppler velocity information according to the position is helpful to the patients 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961305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162</Words>
  <Application>Microsoft Office PowerPoint</Application>
  <PresentationFormat>와이드스크린</PresentationFormat>
  <Paragraphs>18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굴림</vt:lpstr>
      <vt:lpstr>맑은 고딕</vt:lpstr>
      <vt:lpstr>Arial</vt:lpstr>
      <vt:lpstr>Calibri</vt:lpstr>
      <vt:lpstr>Calibri Light</vt:lpstr>
      <vt:lpstr>Wingdings</vt:lpstr>
      <vt:lpstr>1_기본 디자인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SNUH</dc:creator>
  <cp:lastModifiedBy>양 지연</cp:lastModifiedBy>
  <cp:revision>59</cp:revision>
  <cp:lastPrinted>2019-11-13T07:03:14Z</cp:lastPrinted>
  <dcterms:created xsi:type="dcterms:W3CDTF">2019-10-23T07:27:25Z</dcterms:created>
  <dcterms:modified xsi:type="dcterms:W3CDTF">2023-12-01T06:18:15Z</dcterms:modified>
</cp:coreProperties>
</file>